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2"/>
  <p:clrMru>
    <a:srgbClr val="FFCC00"/>
    <a:srgbClr val="B2B2B2"/>
    <a:srgbClr val="DDDDDD"/>
    <a:srgbClr val="FAC84C"/>
    <a:srgbClr val="FF3300"/>
    <a:srgbClr val="FFFFC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66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20587F-EB4E-4187-A8FD-A34F19C05A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5FCF53-A935-40DB-ADA7-54EC1CC5C5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374931-4573-4F03-9DEB-688A00C8D6E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68664F-C62E-4683-A52D-AC90CC8EA3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ED6B8C-836E-4E69-83F8-D9C0753DA1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A0C08D-18EC-4459-87AB-0A9CB95A6A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DAD437-22A3-47B6-8E40-764DA64F921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81C4A9-0397-4D1A-AF04-E8F3445472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503DCC-3F18-48A0-B7C3-AB157EFB50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B0BC15-4B59-4AAF-8826-B3D1246924D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1B541B-C529-4331-A204-558F2CE3B6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5A2ED7A-B79D-4E17-8500-72428DDFEBB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>
    <p:wipe dir="r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jpeg"/><Relationship Id="rId4" Type="http://schemas.openxmlformats.org/officeDocument/2006/relationships/slide" Target="slide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slide" Target="slide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slide" Target="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slide" Target="slid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gif"/><Relationship Id="rId4" Type="http://schemas.openxmlformats.org/officeDocument/2006/relationships/slide" Target="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2514600"/>
            <a:ext cx="8610600" cy="2209800"/>
          </a:xfrm>
        </p:spPr>
        <p:txBody>
          <a:bodyPr/>
          <a:lstStyle/>
          <a:p>
            <a:r>
              <a:rPr lang="en-US" sz="5400">
                <a:solidFill>
                  <a:schemeClr val="folHlink"/>
                </a:solidFill>
                <a:latin typeface="Magneto" pitchFamily="82" charset="0"/>
              </a:rPr>
              <a:t>Elemente utilizate in documentele html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219200" y="304800"/>
            <a:ext cx="670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2057400" y="822325"/>
            <a:ext cx="48006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o-RO" sz="2000" b="1" dirty="0" smtClean="0"/>
              <a:t>GRUP SCOLAR DUMBRAVENI</a:t>
            </a:r>
          </a:p>
          <a:p>
            <a:pPr algn="ctr">
              <a:spcBef>
                <a:spcPct val="50000"/>
              </a:spcBef>
            </a:pPr>
            <a:r>
              <a:rPr lang="ro-RO" sz="2000" b="1" dirty="0" smtClean="0"/>
              <a:t>AN SCOLAR 2008 - 2009</a:t>
            </a:r>
            <a:endParaRPr lang="en-US" sz="2000" b="1" dirty="0"/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4572000" y="5410200"/>
            <a:ext cx="426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/>
              <a:t>Prof. </a:t>
            </a:r>
            <a:r>
              <a:rPr lang="ro-RO" sz="2400" b="1" dirty="0" smtClean="0"/>
              <a:t>ROMEO BOLOHAN</a:t>
            </a:r>
            <a:endParaRPr lang="en-US" sz="2400" b="1" dirty="0"/>
          </a:p>
        </p:txBody>
      </p:sp>
      <p:sp>
        <p:nvSpPr>
          <p:cNvPr id="2056" name="AutoShape 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848600" y="6096000"/>
            <a:ext cx="457200" cy="381000"/>
          </a:xfrm>
          <a:prstGeom prst="actionButtonForwardNex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/>
          <a:lstStyle/>
          <a:p>
            <a:r>
              <a:rPr lang="en-US" sz="6600" b="1">
                <a:solidFill>
                  <a:schemeClr val="folHlink"/>
                </a:solidFill>
                <a:latin typeface="Magneto" pitchFamily="82" charset="0"/>
              </a:rPr>
              <a:t>Cuprinsul lectiei: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2438400" y="2590800"/>
            <a:ext cx="6324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>
                <a:latin typeface="Magneto" pitchFamily="82" charset="0"/>
                <a:hlinkClick r:id="rId2" action="ppaction://hlinksldjump"/>
              </a:rPr>
              <a:t>Linii de delimitare</a:t>
            </a:r>
            <a:endParaRPr lang="en-US" sz="3600">
              <a:latin typeface="Magneto" pitchFamily="82" charset="0"/>
            </a:endParaRP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2438400" y="3930650"/>
            <a:ext cx="6553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>
                <a:latin typeface="Magneto" pitchFamily="82" charset="0"/>
                <a:hlinkClick r:id="rId3" action="ppaction://hlinksldjump"/>
              </a:rPr>
              <a:t>Comentarii</a:t>
            </a:r>
            <a:endParaRPr lang="en-US" sz="3600">
              <a:latin typeface="Magneto" pitchFamily="82" charset="0"/>
            </a:endParaRPr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2438400" y="5149850"/>
            <a:ext cx="6858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>
                <a:latin typeface="Magneto" pitchFamily="82" charset="0"/>
                <a:hlinkClick r:id="rId4" action="ppaction://hlinksldjump"/>
              </a:rPr>
              <a:t>Liste </a:t>
            </a:r>
            <a:endParaRPr lang="en-US" sz="3600">
              <a:latin typeface="Magneto" pitchFamily="82" charset="0"/>
            </a:endParaRPr>
          </a:p>
        </p:txBody>
      </p:sp>
      <p:pic>
        <p:nvPicPr>
          <p:cNvPr id="33802" name="Picture 10" descr="1hands8-thumb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" y="2438400"/>
            <a:ext cx="1270000" cy="952500"/>
          </a:xfrm>
          <a:prstGeom prst="rect">
            <a:avLst/>
          </a:prstGeom>
          <a:noFill/>
          <a:ln w="88900">
            <a:solidFill>
              <a:schemeClr val="folHlink"/>
            </a:solidFill>
            <a:miter lim="800000"/>
            <a:headEnd/>
            <a:tailEnd/>
          </a:ln>
        </p:spPr>
      </p:pic>
      <p:pic>
        <p:nvPicPr>
          <p:cNvPr id="33803" name="Picture 11" descr="1hands8-thumb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" y="3810000"/>
            <a:ext cx="1270000" cy="952500"/>
          </a:xfrm>
          <a:prstGeom prst="rect">
            <a:avLst/>
          </a:prstGeom>
          <a:noFill/>
          <a:ln w="88900">
            <a:solidFill>
              <a:schemeClr val="folHlink"/>
            </a:solidFill>
            <a:miter lim="800000"/>
            <a:headEnd/>
            <a:tailEnd/>
          </a:ln>
        </p:spPr>
      </p:pic>
      <p:pic>
        <p:nvPicPr>
          <p:cNvPr id="33804" name="Picture 12" descr="1hands8-thumb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" y="5143500"/>
            <a:ext cx="1270000" cy="952500"/>
          </a:xfrm>
          <a:prstGeom prst="rect">
            <a:avLst/>
          </a:prstGeom>
          <a:noFill/>
          <a:ln w="88900">
            <a:solidFill>
              <a:schemeClr val="folHlink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9" name="Oval 13"/>
          <p:cNvSpPr>
            <a:spLocks noChangeArrowheads="1"/>
          </p:cNvSpPr>
          <p:nvPr/>
        </p:nvSpPr>
        <p:spPr bwMode="auto">
          <a:xfrm rot="1337353">
            <a:off x="6705600" y="304800"/>
            <a:ext cx="2209800" cy="762000"/>
          </a:xfrm>
          <a:prstGeom prst="ellipse">
            <a:avLst/>
          </a:prstGeom>
          <a:noFill/>
          <a:ln w="889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>
          <a:xfrm>
            <a:off x="-381000" y="304800"/>
            <a:ext cx="8229600" cy="868363"/>
          </a:xfrm>
        </p:spPr>
        <p:txBody>
          <a:bodyPr/>
          <a:lstStyle/>
          <a:p>
            <a:r>
              <a:rPr lang="en-US">
                <a:latin typeface="Forte" pitchFamily="66" charset="0"/>
              </a:rPr>
              <a:t>Linii de delimitare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04800" y="1905000"/>
            <a:ext cx="883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Liniile de delimitare sunt elemente de control pentru organizarea unui document web.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1143000" y="2514600"/>
            <a:ext cx="624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FF3300"/>
                </a:solidFill>
              </a:rPr>
              <a:t>Eticheta</a:t>
            </a:r>
            <a:r>
              <a:rPr lang="en-US" sz="2000" b="1"/>
              <a:t> </a:t>
            </a:r>
            <a:r>
              <a:rPr lang="en-US"/>
              <a:t>specifica liniei de control este :   </a:t>
            </a:r>
            <a:r>
              <a:rPr lang="en-US" sz="2400" b="1">
                <a:solidFill>
                  <a:srgbClr val="FF3300"/>
                </a:solidFill>
              </a:rPr>
              <a:t>&lt;HR&gt;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838200" y="3048000"/>
            <a:ext cx="7696200" cy="273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sz="2000" b="1"/>
              <a:t>Atributele etichetei: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n-US" b="1"/>
              <a:t> </a:t>
            </a:r>
            <a:r>
              <a:rPr lang="en-US" b="1">
                <a:solidFill>
                  <a:srgbClr val="FF3300"/>
                </a:solidFill>
              </a:rPr>
              <a:t>size=“numar”</a:t>
            </a:r>
            <a:r>
              <a:rPr lang="en-US"/>
              <a:t>   (stabileste grosimea liniei)</a:t>
            </a:r>
          </a:p>
          <a:p>
            <a:pPr marL="342900" indent="-342900">
              <a:spcBef>
                <a:spcPct val="50000"/>
              </a:spcBef>
            </a:pPr>
            <a:r>
              <a:rPr lang="en-US"/>
              <a:t>b)  </a:t>
            </a:r>
            <a:r>
              <a:rPr lang="en-US" b="1">
                <a:solidFill>
                  <a:srgbClr val="FF3300"/>
                </a:solidFill>
              </a:rPr>
              <a:t>width=“n%”</a:t>
            </a:r>
            <a:r>
              <a:rPr lang="en-US"/>
              <a:t>   (stabileste procentulde ocupare a riglei  din grosimea paginii)</a:t>
            </a:r>
          </a:p>
          <a:p>
            <a:pPr marL="342900" indent="-342900">
              <a:spcBef>
                <a:spcPct val="50000"/>
              </a:spcBef>
            </a:pPr>
            <a:r>
              <a:rPr lang="en-US"/>
              <a:t>c)  </a:t>
            </a:r>
            <a:r>
              <a:rPr lang="en-US" b="1">
                <a:solidFill>
                  <a:srgbClr val="FF3300"/>
                </a:solidFill>
              </a:rPr>
              <a:t>align=“valoare”</a:t>
            </a:r>
            <a:r>
              <a:rPr lang="en-US"/>
              <a:t>  (alinierea in pagina a liniei: right, left, center)</a:t>
            </a:r>
          </a:p>
          <a:p>
            <a:pPr marL="342900" indent="-342900">
              <a:spcBef>
                <a:spcPct val="50000"/>
              </a:spcBef>
            </a:pPr>
            <a:r>
              <a:rPr lang="en-US"/>
              <a:t>d) </a:t>
            </a:r>
            <a:r>
              <a:rPr lang="en-US" b="1">
                <a:solidFill>
                  <a:srgbClr val="FF3300"/>
                </a:solidFill>
              </a:rPr>
              <a:t>color=“nume_culoare”</a:t>
            </a:r>
            <a:r>
              <a:rPr lang="en-US"/>
              <a:t>  (culoarea liniei)</a:t>
            </a:r>
          </a:p>
          <a:p>
            <a:pPr marL="342900" indent="-342900">
              <a:spcBef>
                <a:spcPct val="50000"/>
              </a:spcBef>
            </a:pPr>
            <a:r>
              <a:rPr lang="en-US"/>
              <a:t>e)</a:t>
            </a:r>
            <a:r>
              <a:rPr lang="en-US" b="1"/>
              <a:t> </a:t>
            </a:r>
            <a:r>
              <a:rPr lang="en-US" b="1">
                <a:solidFill>
                  <a:srgbClr val="FF3300"/>
                </a:solidFill>
              </a:rPr>
              <a:t>noshade</a:t>
            </a:r>
            <a:r>
              <a:rPr lang="en-US"/>
              <a:t>  (neafisarea umberi pe ecran)</a:t>
            </a: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533400" y="5943600"/>
            <a:ext cx="7543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Broadway" pitchFamily="82" charset="0"/>
              </a:rPr>
              <a:t>OBS:</a:t>
            </a:r>
            <a:r>
              <a:rPr lang="en-US"/>
              <a:t> Atributul </a:t>
            </a:r>
            <a:r>
              <a:rPr lang="en-US" b="1"/>
              <a:t>align</a:t>
            </a:r>
            <a:r>
              <a:rPr lang="en-US"/>
              <a:t> se utilizeaza impreuna cu atributul </a:t>
            </a:r>
            <a:r>
              <a:rPr lang="en-US" b="1"/>
              <a:t>width</a:t>
            </a:r>
            <a:r>
              <a:rPr lang="en-US"/>
              <a:t>.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533400" y="1295400"/>
            <a:ext cx="2057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rgbClr val="FF3300"/>
                </a:solidFill>
                <a:latin typeface="Monotype Corsiva" pitchFamily="66" charset="0"/>
              </a:rPr>
              <a:t>Definitie:</a:t>
            </a:r>
          </a:p>
        </p:txBody>
      </p:sp>
      <p:sp>
        <p:nvSpPr>
          <p:cNvPr id="4106" name="AutoShape 10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 rot="-10800000">
            <a:off x="7848600" y="6096000"/>
            <a:ext cx="457200" cy="381000"/>
          </a:xfrm>
          <a:prstGeom prst="actionButtonForwardNex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7" name="AutoShape 11">
            <a:hlinkClick r:id="" action="ppaction://hlinkshowjump?jump=endshow" highlightClick="1"/>
          </p:cNvPr>
          <p:cNvSpPr>
            <a:spLocks noChangeArrowheads="1"/>
          </p:cNvSpPr>
          <p:nvPr/>
        </p:nvSpPr>
        <p:spPr bwMode="auto">
          <a:xfrm>
            <a:off x="8382000" y="6096000"/>
            <a:ext cx="457200" cy="381000"/>
          </a:xfrm>
          <a:prstGeom prst="actionButtonHom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8" name="Oval 12" descr="1physicalset-thumb"/>
          <p:cNvSpPr>
            <a:spLocks noChangeArrowheads="1"/>
          </p:cNvSpPr>
          <p:nvPr/>
        </p:nvSpPr>
        <p:spPr bwMode="auto">
          <a:xfrm>
            <a:off x="6096000" y="457200"/>
            <a:ext cx="2362200" cy="144780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635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algn="l"/>
            <a:r>
              <a:rPr lang="en-US" sz="4000">
                <a:latin typeface="Forte" pitchFamily="66" charset="0"/>
              </a:rPr>
              <a:t>Comentariul in documentul html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762000" y="1703388"/>
            <a:ext cx="1447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FF3300"/>
                </a:solidFill>
                <a:latin typeface="Monotype Corsiva" pitchFamily="66" charset="0"/>
              </a:rPr>
              <a:t>Definitie: 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609600" y="2362200"/>
            <a:ext cx="56388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	Comentariul in documentul html este o axplicatie plasata din loc in loc pentru a preciza anumite elemente din documente.</a:t>
            </a: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990600" y="3352800"/>
            <a:ext cx="7086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FF3300"/>
                </a:solidFill>
              </a:rPr>
              <a:t>Eticheta comentariului</a:t>
            </a:r>
            <a:r>
              <a:rPr lang="en-US"/>
              <a:t> este :    </a:t>
            </a:r>
            <a:r>
              <a:rPr lang="en-US" sz="3200" b="1">
                <a:solidFill>
                  <a:srgbClr val="FF3300"/>
                </a:solidFill>
              </a:rPr>
              <a:t>&lt;!--     si     - - &gt;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457200" y="5029200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3300"/>
                </a:solidFill>
              </a:rPr>
              <a:t>	</a:t>
            </a:r>
            <a:r>
              <a:rPr lang="en-US"/>
              <a:t> </a:t>
            </a:r>
            <a:r>
              <a:rPr lang="en-US" b="1"/>
              <a:t>&lt;!- - </a:t>
            </a:r>
            <a:r>
              <a:rPr lang="en-US"/>
              <a:t> Acesta este un comentariu ce nupoate fi vazut de browser  </a:t>
            </a:r>
            <a:r>
              <a:rPr lang="en-US" b="1"/>
              <a:t>- -&gt;</a:t>
            </a:r>
          </a:p>
        </p:txBody>
      </p:sp>
      <p:sp>
        <p:nvSpPr>
          <p:cNvPr id="6156" name="AutoShape 1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 rot="-10800000">
            <a:off x="8077200" y="6096000"/>
            <a:ext cx="457200" cy="381000"/>
          </a:xfrm>
          <a:prstGeom prst="actionButtonForwardNex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58" name="AutoShape 1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685800" y="4191000"/>
            <a:ext cx="2057400" cy="762000"/>
          </a:xfrm>
          <a:prstGeom prst="roundRect">
            <a:avLst>
              <a:gd name="adj" fmla="val 16667"/>
            </a:avLst>
          </a:prstGeom>
          <a:solidFill>
            <a:srgbClr val="FAC84C"/>
          </a:solidFill>
          <a:ln w="76200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rgbClr val="DDDDDD">
                <a:alpha val="50000"/>
              </a:srgbClr>
            </a:outerShdw>
          </a:effectLst>
        </p:spPr>
        <p:txBody>
          <a:bodyPr wrap="none" anchor="ctr"/>
          <a:lstStyle/>
          <a:p>
            <a:pPr algn="ctr"/>
            <a:r>
              <a:rPr lang="en-US" sz="2000" b="1">
                <a:solidFill>
                  <a:srgbClr val="FF3300"/>
                </a:solidFill>
                <a:latin typeface="Forte" pitchFamily="66" charset="0"/>
              </a:rPr>
              <a:t>EXEMPLu !!!</a:t>
            </a:r>
          </a:p>
        </p:txBody>
      </p:sp>
      <p:sp>
        <p:nvSpPr>
          <p:cNvPr id="6160" name="AutoShape 16" descr="1notebookpen-thumb"/>
          <p:cNvSpPr>
            <a:spLocks noChangeArrowheads="1"/>
          </p:cNvSpPr>
          <p:nvPr/>
        </p:nvSpPr>
        <p:spPr bwMode="auto">
          <a:xfrm rot="1149565">
            <a:off x="5702300" y="1133475"/>
            <a:ext cx="3352800" cy="2438400"/>
          </a:xfrm>
          <a:prstGeom prst="star8">
            <a:avLst>
              <a:gd name="adj" fmla="val 39537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508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590800"/>
            <a:ext cx="4895850" cy="3343275"/>
          </a:xfrm>
          <a:prstGeom prst="rect">
            <a:avLst/>
          </a:prstGeom>
          <a:noFill/>
        </p:spPr>
      </p:pic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/>
          <a:lstStyle/>
          <a:p>
            <a:r>
              <a:rPr lang="en-US">
                <a:latin typeface="Forte" pitchFamily="66" charset="0"/>
              </a:rPr>
              <a:t>Exemplu de comentariu</a:t>
            </a: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1828800"/>
            <a:ext cx="5105400" cy="2351088"/>
          </a:xfrm>
          <a:prstGeom prst="rect">
            <a:avLst/>
          </a:prstGeom>
          <a:noFill/>
        </p:spPr>
      </p:pic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5181600" y="2590800"/>
            <a:ext cx="2667000" cy="304800"/>
          </a:xfrm>
          <a:prstGeom prst="rect">
            <a:avLst/>
          </a:prstGeom>
          <a:noFill/>
          <a:ln w="1270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 flipH="1">
            <a:off x="3581400" y="2895600"/>
            <a:ext cx="1600200" cy="16002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01" name="AutoShape 9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 rot="-10800000">
            <a:off x="7772400" y="6096000"/>
            <a:ext cx="457200" cy="381000"/>
          </a:xfrm>
          <a:prstGeom prst="actionButtonForwardNex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02" name="AutoShape 1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2000" y="6096000"/>
            <a:ext cx="457200" cy="381000"/>
          </a:xfrm>
          <a:prstGeom prst="actionButtonHom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>
                <a:latin typeface="Forte" pitchFamily="66" charset="0"/>
              </a:rPr>
              <a:t>Listele in documentul html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1066800" y="1524000"/>
            <a:ext cx="2438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solidFill>
                  <a:srgbClr val="FF3300"/>
                </a:solidFill>
                <a:latin typeface="Monotype Corsiva" pitchFamily="66" charset="0"/>
              </a:rPr>
              <a:t>Definitie: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1066800" y="2362200"/>
            <a:ext cx="7620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/>
              <a:t>Listele reprezinta o insiruire de elemente. .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1905000" y="3048000"/>
            <a:ext cx="4648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solidFill>
                  <a:srgbClr val="FF3300"/>
                </a:solidFill>
                <a:latin typeface="Monotype Corsiva" pitchFamily="66" charset="0"/>
              </a:rPr>
              <a:t>Clasificarea listelor</a:t>
            </a: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2057400" y="3883025"/>
            <a:ext cx="58674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>
              <a:spcBef>
                <a:spcPct val="50000"/>
              </a:spcBef>
              <a:buFontTx/>
              <a:buAutoNum type="alphaUcPeriod"/>
            </a:pPr>
            <a:r>
              <a:rPr lang="en-US" sz="3600"/>
              <a:t> </a:t>
            </a:r>
            <a:r>
              <a:rPr lang="en-US" sz="3600">
                <a:hlinkClick r:id="rId2" action="ppaction://hlinksldjump"/>
              </a:rPr>
              <a:t>Liste numerotare</a:t>
            </a:r>
            <a:endParaRPr lang="en-US" sz="3600"/>
          </a:p>
          <a:p>
            <a:pPr marL="342900" indent="-342900" algn="ctr">
              <a:spcBef>
                <a:spcPct val="50000"/>
              </a:spcBef>
            </a:pPr>
            <a:r>
              <a:rPr lang="en-US" sz="3600"/>
              <a:t>B. </a:t>
            </a:r>
            <a:r>
              <a:rPr lang="en-US" sz="3600">
                <a:hlinkClick r:id="rId3" action="ppaction://hlinksldjump"/>
              </a:rPr>
              <a:t>Liste neordonate</a:t>
            </a:r>
            <a:endParaRPr lang="en-US" sz="3600"/>
          </a:p>
          <a:p>
            <a:pPr marL="342900" indent="-342900" algn="ctr">
              <a:spcBef>
                <a:spcPct val="50000"/>
              </a:spcBef>
            </a:pPr>
            <a:r>
              <a:rPr lang="en-US" sz="3600"/>
              <a:t>C. </a:t>
            </a:r>
            <a:r>
              <a:rPr lang="en-US" sz="3600">
                <a:hlinkClick r:id="rId4" action="ppaction://hlinksldjump"/>
              </a:rPr>
              <a:t>Liste de definitie</a:t>
            </a:r>
            <a:endParaRPr lang="en-US" sz="3600"/>
          </a:p>
        </p:txBody>
      </p:sp>
      <p:sp>
        <p:nvSpPr>
          <p:cNvPr id="18441" name="AutoShape 9">
            <a:hlinkClick r:id="" action="ppaction://hlinkshowjump?jump=endshow" highlightClick="1"/>
          </p:cNvPr>
          <p:cNvSpPr>
            <a:spLocks noChangeArrowheads="1"/>
          </p:cNvSpPr>
          <p:nvPr/>
        </p:nvSpPr>
        <p:spPr bwMode="auto">
          <a:xfrm>
            <a:off x="8077200" y="6019800"/>
            <a:ext cx="457200" cy="457200"/>
          </a:xfrm>
          <a:prstGeom prst="actionButtonHom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447" name="Group 15"/>
          <p:cNvGrpSpPr>
            <a:grpSpLocks/>
          </p:cNvGrpSpPr>
          <p:nvPr/>
        </p:nvGrpSpPr>
        <p:grpSpPr bwMode="auto">
          <a:xfrm>
            <a:off x="533400" y="3886200"/>
            <a:ext cx="1981200" cy="2362200"/>
            <a:chOff x="96" y="2448"/>
            <a:chExt cx="1728" cy="1824"/>
          </a:xfrm>
        </p:grpSpPr>
        <p:sp>
          <p:nvSpPr>
            <p:cNvPr id="18446" name="Oval 14"/>
            <p:cNvSpPr>
              <a:spLocks noChangeArrowheads="1"/>
            </p:cNvSpPr>
            <p:nvPr/>
          </p:nvSpPr>
          <p:spPr bwMode="auto">
            <a:xfrm>
              <a:off x="96" y="3552"/>
              <a:ext cx="1728" cy="720"/>
            </a:xfrm>
            <a:prstGeom prst="ellipse">
              <a:avLst/>
            </a:prstGeom>
            <a:noFill/>
            <a:ln w="889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5" name="Rectangle 13"/>
            <p:cNvSpPr>
              <a:spLocks noChangeArrowheads="1"/>
            </p:cNvSpPr>
            <p:nvPr/>
          </p:nvSpPr>
          <p:spPr bwMode="auto">
            <a:xfrm rot="-1196656">
              <a:off x="192" y="2448"/>
              <a:ext cx="1152" cy="1008"/>
            </a:xfrm>
            <a:prstGeom prst="rect">
              <a:avLst/>
            </a:prstGeom>
            <a:noFill/>
            <a:ln w="889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4" name="Oval 12" descr="1stationery5-thumb"/>
            <p:cNvSpPr>
              <a:spLocks noChangeArrowheads="1"/>
            </p:cNvSpPr>
            <p:nvPr/>
          </p:nvSpPr>
          <p:spPr bwMode="auto">
            <a:xfrm>
              <a:off x="336" y="2544"/>
              <a:ext cx="1392" cy="1584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 w="889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>
          <a:xfrm>
            <a:off x="2895600" y="381000"/>
            <a:ext cx="5943600" cy="1143000"/>
          </a:xfrm>
        </p:spPr>
        <p:txBody>
          <a:bodyPr/>
          <a:lstStyle/>
          <a:p>
            <a:r>
              <a:rPr lang="en-US" sz="4800">
                <a:latin typeface="Forte" pitchFamily="66" charset="0"/>
              </a:rPr>
              <a:t>Listele numerotate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381000" y="1676400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Eticheta listei: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2895600" y="1447800"/>
            <a:ext cx="6553200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3300"/>
                </a:solidFill>
              </a:rPr>
              <a:t>&lt;OL&gt;</a:t>
            </a:r>
            <a:r>
              <a:rPr lang="en-US"/>
              <a:t>                   - eticheta de inceput a listei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rgbClr val="FF3300"/>
                </a:solidFill>
              </a:rPr>
              <a:t>     &lt;LI&gt;</a:t>
            </a:r>
            <a:r>
              <a:rPr lang="en-US"/>
              <a:t>                - eticheta pentru fiecare element al listei</a:t>
            </a:r>
            <a:endParaRPr lang="en-US" b="1">
              <a:solidFill>
                <a:srgbClr val="FF3300"/>
              </a:solidFill>
            </a:endParaRPr>
          </a:p>
          <a:p>
            <a:pPr>
              <a:spcBef>
                <a:spcPct val="50000"/>
              </a:spcBef>
            </a:pPr>
            <a:r>
              <a:rPr lang="en-US" b="1">
                <a:solidFill>
                  <a:srgbClr val="FF3300"/>
                </a:solidFill>
              </a:rPr>
              <a:t>&lt;/OL&gt;</a:t>
            </a:r>
            <a:r>
              <a:rPr lang="en-US"/>
              <a:t>                  - eticheta de sfarsit a listei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457200" y="2595563"/>
            <a:ext cx="807720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sz="2400" b="1"/>
              <a:t>Atributele etichetei: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n-US" b="1">
                <a:solidFill>
                  <a:srgbClr val="FF3300"/>
                </a:solidFill>
              </a:rPr>
              <a:t>TYPE=“valoare”</a:t>
            </a:r>
            <a:r>
              <a:rPr lang="en-US"/>
              <a:t> - modul de numerotare a elementelor din lista</a:t>
            </a:r>
          </a:p>
          <a:p>
            <a:pPr marL="1257300" lvl="2" indent="-342900">
              <a:spcBef>
                <a:spcPct val="50000"/>
              </a:spcBef>
            </a:pPr>
            <a:r>
              <a:rPr lang="en-US"/>
              <a:t>	TYPE =1  - numerotare cu cifre arabe</a:t>
            </a:r>
          </a:p>
          <a:p>
            <a:pPr marL="1257300" lvl="2" indent="-342900">
              <a:spcBef>
                <a:spcPct val="50000"/>
              </a:spcBef>
            </a:pPr>
            <a:r>
              <a:rPr lang="en-US"/>
              <a:t>	TYPE=a   - numerotare cu litere mici</a:t>
            </a:r>
          </a:p>
          <a:p>
            <a:pPr marL="1257300" lvl="2" indent="-342900">
              <a:spcBef>
                <a:spcPct val="50000"/>
              </a:spcBef>
            </a:pPr>
            <a:r>
              <a:rPr lang="en-US"/>
              <a:t>	TYPE=A   - numerotare cu litere mari</a:t>
            </a:r>
          </a:p>
          <a:p>
            <a:pPr marL="1257300" lvl="2" indent="-342900">
              <a:spcBef>
                <a:spcPct val="50000"/>
              </a:spcBef>
            </a:pPr>
            <a:r>
              <a:rPr lang="en-US"/>
              <a:t>	TYPE=i   - numerotare cu litere romane mici</a:t>
            </a:r>
          </a:p>
          <a:p>
            <a:pPr marL="1257300" lvl="2" indent="-342900">
              <a:spcBef>
                <a:spcPct val="50000"/>
              </a:spcBef>
            </a:pPr>
            <a:r>
              <a:rPr lang="en-US"/>
              <a:t>	TYPE=I   - numerotare cu litere romane mari</a:t>
            </a:r>
          </a:p>
          <a:p>
            <a:pPr marL="342900" indent="-342900">
              <a:spcBef>
                <a:spcPct val="50000"/>
              </a:spcBef>
            </a:pPr>
            <a:r>
              <a:rPr lang="en-US"/>
              <a:t>b) </a:t>
            </a:r>
            <a:r>
              <a:rPr lang="en-US" b="1">
                <a:solidFill>
                  <a:srgbClr val="FF3300"/>
                </a:solidFill>
              </a:rPr>
              <a:t>START=“numar”</a:t>
            </a:r>
            <a:r>
              <a:rPr lang="en-US"/>
              <a:t>  - numerotarea incepe de la un anumit numar</a:t>
            </a:r>
          </a:p>
          <a:p>
            <a:pPr marL="342900" indent="-342900">
              <a:spcBef>
                <a:spcPct val="50000"/>
              </a:spcBef>
            </a:pPr>
            <a:r>
              <a:rPr lang="en-US"/>
              <a:t>c) </a:t>
            </a:r>
            <a:r>
              <a:rPr lang="en-US" b="1">
                <a:solidFill>
                  <a:srgbClr val="FF3300"/>
                </a:solidFill>
              </a:rPr>
              <a:t>VALUE=“numar”</a:t>
            </a:r>
            <a:r>
              <a:rPr lang="en-US"/>
              <a:t>  - se atribuie elementului din lista cand se doreste schimbarea numerotarii</a:t>
            </a:r>
          </a:p>
        </p:txBody>
      </p:sp>
      <p:sp>
        <p:nvSpPr>
          <p:cNvPr id="20489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781800" y="4114800"/>
            <a:ext cx="2057400" cy="762000"/>
          </a:xfrm>
          <a:prstGeom prst="roundRect">
            <a:avLst>
              <a:gd name="adj" fmla="val 16667"/>
            </a:avLst>
          </a:prstGeom>
          <a:solidFill>
            <a:srgbClr val="FAC84C"/>
          </a:solidFill>
          <a:ln w="76200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rgbClr val="DDDDDD">
                <a:alpha val="50000"/>
              </a:srgbClr>
            </a:outerShdw>
          </a:effectLst>
        </p:spPr>
        <p:txBody>
          <a:bodyPr wrap="none" anchor="ctr"/>
          <a:lstStyle/>
          <a:p>
            <a:pPr algn="ctr"/>
            <a:r>
              <a:rPr lang="en-US" sz="2000" b="1">
                <a:solidFill>
                  <a:srgbClr val="FF3300"/>
                </a:solidFill>
                <a:latin typeface="Forte" pitchFamily="66" charset="0"/>
              </a:rPr>
              <a:t>EXEMPLE !!!</a:t>
            </a:r>
          </a:p>
        </p:txBody>
      </p:sp>
      <p:sp>
        <p:nvSpPr>
          <p:cNvPr id="20490" name="AutoShape 10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 rot="-10800000">
            <a:off x="7696200" y="6324600"/>
            <a:ext cx="457200" cy="381000"/>
          </a:xfrm>
          <a:prstGeom prst="actionButtonForwardNex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491" name="AutoShape 11">
            <a:hlinkClick r:id="" action="ppaction://hlinkshowjump?jump=endshow" highlightClick="1"/>
          </p:cNvPr>
          <p:cNvSpPr>
            <a:spLocks noChangeArrowheads="1"/>
          </p:cNvSpPr>
          <p:nvPr/>
        </p:nvSpPr>
        <p:spPr bwMode="auto">
          <a:xfrm>
            <a:off x="8305800" y="6324600"/>
            <a:ext cx="457200" cy="381000"/>
          </a:xfrm>
          <a:prstGeom prst="actionButtonHom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492" name="AutoShape 12" descr="1stationery13-thumb"/>
          <p:cNvSpPr>
            <a:spLocks noChangeArrowheads="1"/>
          </p:cNvSpPr>
          <p:nvPr/>
        </p:nvSpPr>
        <p:spPr bwMode="auto">
          <a:xfrm>
            <a:off x="609600" y="152400"/>
            <a:ext cx="1981200" cy="1524000"/>
          </a:xfrm>
          <a:prstGeom prst="star8">
            <a:avLst>
              <a:gd name="adj" fmla="val 38250"/>
            </a:avLst>
          </a:prstGeom>
          <a:blipFill dpi="0" rotWithShape="1">
            <a:blip r:embed="rId4">
              <a:alphaModFix amt="70000"/>
            </a:blip>
            <a:srcRect/>
            <a:stretch>
              <a:fillRect/>
            </a:stretch>
          </a:blipFill>
          <a:ln w="889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4800">
                <a:latin typeface="Forte" pitchFamily="66" charset="0"/>
              </a:rPr>
              <a:t>Exemple de liste numerotate</a:t>
            </a:r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524000"/>
            <a:ext cx="2057400" cy="1350963"/>
          </a:xfrm>
          <a:prstGeom prst="rect">
            <a:avLst/>
          </a:prstGeom>
          <a:noFill/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656013"/>
            <a:ext cx="2514600" cy="1220787"/>
          </a:xfrm>
          <a:prstGeom prst="rect">
            <a:avLst/>
          </a:prstGeom>
          <a:noFill/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5105400"/>
            <a:ext cx="2667000" cy="1389063"/>
          </a:xfrm>
          <a:prstGeom prst="rect">
            <a:avLst/>
          </a:prstGeom>
          <a:noFill/>
        </p:spPr>
      </p:pic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24200" y="1143000"/>
            <a:ext cx="2084388" cy="2362200"/>
          </a:xfrm>
          <a:prstGeom prst="rect">
            <a:avLst/>
          </a:prstGeom>
          <a:noFill/>
        </p:spPr>
      </p:pic>
      <p:pic>
        <p:nvPicPr>
          <p:cNvPr id="22537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46863" y="1981200"/>
            <a:ext cx="2344737" cy="2667000"/>
          </a:xfrm>
          <a:prstGeom prst="rect">
            <a:avLst/>
          </a:prstGeom>
          <a:noFill/>
        </p:spPr>
      </p:pic>
      <p:pic>
        <p:nvPicPr>
          <p:cNvPr id="22538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1000" y="3581400"/>
            <a:ext cx="2259013" cy="2743200"/>
          </a:xfrm>
          <a:prstGeom prst="rect">
            <a:avLst/>
          </a:prstGeom>
          <a:noFill/>
        </p:spPr>
      </p:pic>
      <p:sp>
        <p:nvSpPr>
          <p:cNvPr id="22539" name="Line 11"/>
          <p:cNvSpPr>
            <a:spLocks noChangeShapeType="1"/>
          </p:cNvSpPr>
          <p:nvPr/>
        </p:nvSpPr>
        <p:spPr bwMode="auto">
          <a:xfrm>
            <a:off x="2590800" y="2133600"/>
            <a:ext cx="6858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0" name="Line 12"/>
          <p:cNvSpPr>
            <a:spLocks noChangeShapeType="1"/>
          </p:cNvSpPr>
          <p:nvPr/>
        </p:nvSpPr>
        <p:spPr bwMode="auto">
          <a:xfrm>
            <a:off x="5638800" y="4191000"/>
            <a:ext cx="10668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1" name="Line 13"/>
          <p:cNvSpPr>
            <a:spLocks noChangeShapeType="1"/>
          </p:cNvSpPr>
          <p:nvPr/>
        </p:nvSpPr>
        <p:spPr bwMode="auto">
          <a:xfrm flipH="1">
            <a:off x="2514600" y="5715000"/>
            <a:ext cx="2286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5" name="AutoShape 17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 rot="-10800000">
            <a:off x="7772400" y="6096000"/>
            <a:ext cx="457200" cy="381000"/>
          </a:xfrm>
          <a:prstGeom prst="actionButtonForwardNex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46" name="AutoShape 18">
            <a:hlinkClick r:id="rId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2000" y="6096000"/>
            <a:ext cx="457200" cy="381000"/>
          </a:xfrm>
          <a:prstGeom prst="actionButtonHom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Grp="1" noChangeArrowheads="1"/>
          </p:cNvSpPr>
          <p:nvPr>
            <p:ph type="title"/>
          </p:nvPr>
        </p:nvSpPr>
        <p:spPr>
          <a:xfrm>
            <a:off x="3429000" y="685800"/>
            <a:ext cx="4953000" cy="1143000"/>
          </a:xfrm>
        </p:spPr>
        <p:txBody>
          <a:bodyPr/>
          <a:lstStyle/>
          <a:p>
            <a:r>
              <a:rPr lang="en-US" u="sng">
                <a:latin typeface="Forte" pitchFamily="66" charset="0"/>
              </a:rPr>
              <a:t>Liste neordonate</a:t>
            </a:r>
            <a:r>
              <a:rPr lang="en-US">
                <a:latin typeface="Forte" pitchFamily="66" charset="0"/>
              </a:rPr>
              <a:t>  </a:t>
            </a:r>
            <a:br>
              <a:rPr lang="en-US">
                <a:latin typeface="Forte" pitchFamily="66" charset="0"/>
              </a:rPr>
            </a:br>
            <a:r>
              <a:rPr lang="en-US" u="sng">
                <a:latin typeface="Forte" pitchFamily="66" charset="0"/>
              </a:rPr>
              <a:t>(marcate)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533400" y="1930400"/>
            <a:ext cx="3124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Eticheta listei: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2133600" y="2463800"/>
            <a:ext cx="7010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FF3300"/>
                </a:solidFill>
              </a:rPr>
              <a:t>&lt;UL&gt;</a:t>
            </a:r>
            <a:r>
              <a:rPr lang="en-US" sz="2000"/>
              <a:t>                   - eticheta de inceput a listei</a:t>
            </a:r>
          </a:p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FF3300"/>
                </a:solidFill>
              </a:rPr>
              <a:t>     &lt;LI&gt;</a:t>
            </a:r>
            <a:r>
              <a:rPr lang="en-US" sz="2000"/>
              <a:t>                - eticheta pentru fiecare element al listei</a:t>
            </a:r>
            <a:endParaRPr lang="en-US" sz="2000" b="1">
              <a:solidFill>
                <a:srgbClr val="FF3300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FF3300"/>
                </a:solidFill>
              </a:rPr>
              <a:t>&lt;/UL&gt;</a:t>
            </a:r>
            <a:r>
              <a:rPr lang="en-US" sz="2000"/>
              <a:t>                  - eticheta de sfarsit a listei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533400" y="3911600"/>
            <a:ext cx="80772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sz="2400" b="1"/>
              <a:t>Atributul etichetei:</a:t>
            </a:r>
          </a:p>
          <a:p>
            <a:pPr marL="342900" indent="-342900">
              <a:spcBef>
                <a:spcPct val="50000"/>
              </a:spcBef>
            </a:pPr>
            <a:r>
              <a:rPr lang="en-US" b="1">
                <a:solidFill>
                  <a:srgbClr val="FF3300"/>
                </a:solidFill>
              </a:rPr>
              <a:t>	TYPE=“valoare”</a:t>
            </a:r>
            <a:r>
              <a:rPr lang="en-US"/>
              <a:t> - modul de numerotare a elementelor din lista</a:t>
            </a:r>
          </a:p>
          <a:p>
            <a:pPr marL="1257300" lvl="2" indent="-342900">
              <a:spcBef>
                <a:spcPct val="50000"/>
              </a:spcBef>
            </a:pPr>
            <a:r>
              <a:rPr lang="en-US"/>
              <a:t>	TYPE =disc  - numerotare cu buline</a:t>
            </a:r>
          </a:p>
          <a:p>
            <a:pPr marL="1257300" lvl="2" indent="-342900">
              <a:spcBef>
                <a:spcPct val="50000"/>
              </a:spcBef>
            </a:pPr>
            <a:r>
              <a:rPr lang="en-US"/>
              <a:t>	TYPE=circle   - numerotare cu cerculete</a:t>
            </a:r>
          </a:p>
          <a:p>
            <a:pPr marL="1257300" lvl="2" indent="-342900">
              <a:spcBef>
                <a:spcPct val="50000"/>
              </a:spcBef>
            </a:pPr>
            <a:r>
              <a:rPr lang="en-US"/>
              <a:t>	TYPE=square   - numerotare cu patrate</a:t>
            </a:r>
          </a:p>
        </p:txBody>
      </p:sp>
      <p:sp>
        <p:nvSpPr>
          <p:cNvPr id="23561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553200" y="5181600"/>
            <a:ext cx="2057400" cy="762000"/>
          </a:xfrm>
          <a:prstGeom prst="roundRect">
            <a:avLst>
              <a:gd name="adj" fmla="val 16667"/>
            </a:avLst>
          </a:prstGeom>
          <a:solidFill>
            <a:srgbClr val="FAC84C"/>
          </a:solidFill>
          <a:ln w="76200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rgbClr val="DDDDDD">
                <a:alpha val="50000"/>
              </a:srgbClr>
            </a:outerShdw>
          </a:effectLst>
        </p:spPr>
        <p:txBody>
          <a:bodyPr wrap="none" anchor="ctr"/>
          <a:lstStyle/>
          <a:p>
            <a:pPr algn="ctr"/>
            <a:r>
              <a:rPr lang="en-US" sz="2000" b="1">
                <a:solidFill>
                  <a:srgbClr val="FF3300"/>
                </a:solidFill>
                <a:latin typeface="Forte" pitchFamily="66" charset="0"/>
              </a:rPr>
              <a:t>EXEMPLE !!!</a:t>
            </a:r>
          </a:p>
        </p:txBody>
      </p:sp>
      <p:sp>
        <p:nvSpPr>
          <p:cNvPr id="23562" name="AutoShape 10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 rot="-10800000">
            <a:off x="7467600" y="6248400"/>
            <a:ext cx="457200" cy="381000"/>
          </a:xfrm>
          <a:prstGeom prst="actionButtonForwardNex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563" name="AutoShape 11">
            <a:hlinkClick r:id="" action="ppaction://hlinkshowjump?jump=endshow" highlightClick="1"/>
          </p:cNvPr>
          <p:cNvSpPr>
            <a:spLocks noChangeArrowheads="1"/>
          </p:cNvSpPr>
          <p:nvPr/>
        </p:nvSpPr>
        <p:spPr bwMode="auto">
          <a:xfrm>
            <a:off x="8077200" y="6248400"/>
            <a:ext cx="457200" cy="381000"/>
          </a:xfrm>
          <a:prstGeom prst="actionButtonHom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564" name="AutoShape 12" descr="1stationery6-thumb"/>
          <p:cNvSpPr>
            <a:spLocks noChangeArrowheads="1"/>
          </p:cNvSpPr>
          <p:nvPr/>
        </p:nvSpPr>
        <p:spPr bwMode="auto">
          <a:xfrm>
            <a:off x="609600" y="152400"/>
            <a:ext cx="2590800" cy="1905000"/>
          </a:xfrm>
          <a:prstGeom prst="sun">
            <a:avLst>
              <a:gd name="adj" fmla="val 14093"/>
            </a:avLst>
          </a:prstGeom>
          <a:blipFill dpi="0" rotWithShape="1">
            <a:blip r:embed="rId4">
              <a:alphaModFix amt="53000"/>
            </a:blip>
            <a:srcRect/>
            <a:stretch>
              <a:fillRect/>
            </a:stretch>
          </a:blipFill>
          <a:ln w="889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4600" y="1905000"/>
            <a:ext cx="2230438" cy="2428875"/>
          </a:xfrm>
          <a:prstGeom prst="rect">
            <a:avLst/>
          </a:prstGeom>
          <a:noFill/>
        </p:spPr>
      </p:pic>
      <p:sp>
        <p:nvSpPr>
          <p:cNvPr id="245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Forte" pitchFamily="66" charset="0"/>
              </a:rPr>
              <a:t>Exemple de liste nenumerotate</a:t>
            </a:r>
          </a:p>
        </p:txBody>
      </p:sp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981200"/>
            <a:ext cx="2262188" cy="2438400"/>
          </a:xfrm>
          <a:prstGeom prst="rect">
            <a:avLst/>
          </a:prstGeom>
          <a:noFill/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2800" y="2609850"/>
            <a:ext cx="2347913" cy="2505075"/>
          </a:xfrm>
          <a:prstGeom prst="rect">
            <a:avLst/>
          </a:prstGeom>
          <a:noFill/>
        </p:spPr>
      </p:pic>
      <p:pic>
        <p:nvPicPr>
          <p:cNvPr id="24584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" y="4724400"/>
            <a:ext cx="1419225" cy="933450"/>
          </a:xfrm>
          <a:prstGeom prst="rect">
            <a:avLst/>
          </a:prstGeom>
          <a:noFill/>
        </p:spPr>
      </p:pic>
      <p:pic>
        <p:nvPicPr>
          <p:cNvPr id="24585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57600" y="5353050"/>
            <a:ext cx="1562100" cy="971550"/>
          </a:xfrm>
          <a:prstGeom prst="rect">
            <a:avLst/>
          </a:prstGeom>
          <a:noFill/>
        </p:spPr>
      </p:pic>
      <p:pic>
        <p:nvPicPr>
          <p:cNvPr id="24586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29400" y="4724400"/>
            <a:ext cx="1514475" cy="962025"/>
          </a:xfrm>
          <a:prstGeom prst="rect">
            <a:avLst/>
          </a:prstGeom>
          <a:noFill/>
        </p:spPr>
      </p:pic>
      <p:sp>
        <p:nvSpPr>
          <p:cNvPr id="24587" name="AutoShape 11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 rot="-10800000">
            <a:off x="7772400" y="6096000"/>
            <a:ext cx="457200" cy="381000"/>
          </a:xfrm>
          <a:prstGeom prst="actionButtonForwardNex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88" name="AutoShape 12">
            <a:hlinkClick r:id="rId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2000" y="6096000"/>
            <a:ext cx="457200" cy="381000"/>
          </a:xfrm>
          <a:prstGeom prst="actionButtonHom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5105400" cy="1143000"/>
          </a:xfrm>
        </p:spPr>
        <p:txBody>
          <a:bodyPr/>
          <a:lstStyle/>
          <a:p>
            <a:r>
              <a:rPr lang="en-US" sz="4800">
                <a:latin typeface="Forte" pitchFamily="66" charset="0"/>
              </a:rPr>
              <a:t>Liste de definitii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1600200" y="2362200"/>
            <a:ext cx="3124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/>
              <a:t>Eticheta listei: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381000" y="3276600"/>
            <a:ext cx="85344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3300"/>
                </a:solidFill>
              </a:rPr>
              <a:t>&lt;DL&gt;</a:t>
            </a:r>
            <a:r>
              <a:rPr lang="en-US" sz="2400"/>
              <a:t>                      - eticheta de inceput a listei</a:t>
            </a:r>
          </a:p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3300"/>
                </a:solidFill>
              </a:rPr>
              <a:t>     &lt;DT&gt;</a:t>
            </a:r>
            <a:r>
              <a:rPr lang="en-US" sz="2400"/>
              <a:t>… </a:t>
            </a:r>
            <a:r>
              <a:rPr lang="en-US" sz="2400" b="1">
                <a:solidFill>
                  <a:srgbClr val="FF3300"/>
                </a:solidFill>
              </a:rPr>
              <a:t>&lt;DD&gt;</a:t>
            </a:r>
            <a:r>
              <a:rPr lang="en-US" sz="2400"/>
              <a:t>   - eticheta pentru fiecare element al listei</a:t>
            </a:r>
            <a:endParaRPr lang="en-US" sz="2400" b="1">
              <a:solidFill>
                <a:srgbClr val="FF3300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3300"/>
                </a:solidFill>
              </a:rPr>
              <a:t>&lt;/DL&gt;</a:t>
            </a:r>
            <a:r>
              <a:rPr lang="en-US" sz="2400"/>
              <a:t>                     - eticheta de sfarsit a listei</a:t>
            </a:r>
          </a:p>
        </p:txBody>
      </p:sp>
      <p:sp>
        <p:nvSpPr>
          <p:cNvPr id="25607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95600" y="5257800"/>
            <a:ext cx="2057400" cy="762000"/>
          </a:xfrm>
          <a:prstGeom prst="roundRect">
            <a:avLst>
              <a:gd name="adj" fmla="val 16667"/>
            </a:avLst>
          </a:prstGeom>
          <a:solidFill>
            <a:srgbClr val="FAC84C"/>
          </a:solidFill>
          <a:ln w="76200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rgbClr val="DDDDDD">
                <a:alpha val="50000"/>
              </a:srgbClr>
            </a:outerShdw>
          </a:effectLst>
        </p:spPr>
        <p:txBody>
          <a:bodyPr wrap="none" anchor="ctr"/>
          <a:lstStyle/>
          <a:p>
            <a:pPr algn="ctr"/>
            <a:r>
              <a:rPr lang="en-US" sz="2000" b="1">
                <a:solidFill>
                  <a:srgbClr val="FF3300"/>
                </a:solidFill>
                <a:latin typeface="Forte" pitchFamily="66" charset="0"/>
              </a:rPr>
              <a:t>EXEMPLU !!!</a:t>
            </a:r>
          </a:p>
        </p:txBody>
      </p:sp>
      <p:sp>
        <p:nvSpPr>
          <p:cNvPr id="25608" name="AutoShape 8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 rot="-10800000">
            <a:off x="7772400" y="6096000"/>
            <a:ext cx="457200" cy="381000"/>
          </a:xfrm>
          <a:prstGeom prst="actionButtonForwardNex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609" name="AutoShape 9">
            <a:hlinkClick r:id="" action="ppaction://hlinkshowjump?jump=endshow" highlightClick="1"/>
          </p:cNvPr>
          <p:cNvSpPr>
            <a:spLocks noChangeArrowheads="1"/>
          </p:cNvSpPr>
          <p:nvPr/>
        </p:nvSpPr>
        <p:spPr bwMode="auto">
          <a:xfrm>
            <a:off x="8382000" y="6096000"/>
            <a:ext cx="457200" cy="381000"/>
          </a:xfrm>
          <a:prstGeom prst="actionButtonHom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610" name="AutoShape 10" descr="1stationery32-thumb"/>
          <p:cNvSpPr>
            <a:spLocks noChangeArrowheads="1"/>
          </p:cNvSpPr>
          <p:nvPr/>
        </p:nvSpPr>
        <p:spPr bwMode="auto">
          <a:xfrm>
            <a:off x="5791200" y="758825"/>
            <a:ext cx="1538288" cy="1304925"/>
          </a:xfrm>
          <a:prstGeom prst="roundRect">
            <a:avLst>
              <a:gd name="adj" fmla="val 16667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88900">
            <a:solidFill>
              <a:srgbClr val="FAC84C"/>
            </a:solidFill>
            <a:round/>
            <a:headEnd/>
            <a:tailEnd/>
          </a:ln>
          <a:effectLst>
            <a:outerShdw dist="109250" dir="12932261" algn="ctr" rotWithShape="0">
              <a:srgbClr val="FAC84C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1" name="AutoShape 11" descr="1stationery32-thumb"/>
          <p:cNvSpPr>
            <a:spLocks noChangeArrowheads="1"/>
          </p:cNvSpPr>
          <p:nvPr/>
        </p:nvSpPr>
        <p:spPr bwMode="auto">
          <a:xfrm>
            <a:off x="6681788" y="457200"/>
            <a:ext cx="1700212" cy="1808163"/>
          </a:xfrm>
          <a:prstGeom prst="star5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88900">
            <a:solidFill>
              <a:srgbClr val="FAC84C"/>
            </a:solidFill>
            <a:miter lim="800000"/>
            <a:headEnd/>
            <a:tailEnd/>
          </a:ln>
          <a:effectLst>
            <a:outerShdw dist="74053" dir="19742175" algn="ctr" rotWithShape="0">
              <a:srgbClr val="FAC84C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2" name="Oval 12" descr="1stationery32-thumb"/>
          <p:cNvSpPr>
            <a:spLocks noChangeArrowheads="1"/>
          </p:cNvSpPr>
          <p:nvPr/>
        </p:nvSpPr>
        <p:spPr bwMode="auto">
          <a:xfrm>
            <a:off x="6034088" y="1360488"/>
            <a:ext cx="1376362" cy="1306512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88900">
            <a:solidFill>
              <a:srgbClr val="FAC84C"/>
            </a:solidFill>
            <a:round/>
            <a:headEnd/>
            <a:tailEnd/>
          </a:ln>
          <a:effectLst>
            <a:prstShdw prst="shdw13" dist="63500" dir="7612194">
              <a:srgbClr val="FAC84C">
                <a:alpha val="50000"/>
              </a:srgbClr>
            </a:prstShdw>
          </a:effec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>
          <a:xfrm>
            <a:off x="2209800" y="274638"/>
            <a:ext cx="6477000" cy="1143000"/>
          </a:xfrm>
        </p:spPr>
        <p:txBody>
          <a:bodyPr/>
          <a:lstStyle/>
          <a:p>
            <a:pPr algn="r"/>
            <a:r>
              <a:rPr lang="en-US">
                <a:latin typeface="Forte" pitchFamily="66" charset="0"/>
              </a:rPr>
              <a:t>Exemplu de lista definita</a:t>
            </a:r>
          </a:p>
        </p:txBody>
      </p:sp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0" y="3352800"/>
            <a:ext cx="3276600" cy="3238500"/>
          </a:xfrm>
          <a:prstGeom prst="rect">
            <a:avLst/>
          </a:prstGeom>
          <a:noFill/>
        </p:spPr>
      </p:pic>
      <p:pic>
        <p:nvPicPr>
          <p:cNvPr id="2765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752600"/>
            <a:ext cx="6934200" cy="1997075"/>
          </a:xfrm>
          <a:prstGeom prst="rect">
            <a:avLst/>
          </a:prstGeom>
          <a:noFill/>
        </p:spPr>
      </p:pic>
      <p:sp>
        <p:nvSpPr>
          <p:cNvPr id="27656" name="AutoShape 8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 rot="-10800000">
            <a:off x="7772400" y="6096000"/>
            <a:ext cx="457200" cy="381000"/>
          </a:xfrm>
          <a:prstGeom prst="actionButtonForwardNex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657" name="AutoShape 9">
            <a:hlinkClick r:id="" action="ppaction://hlinkshowjump?jump=endshow" highlightClick="1"/>
          </p:cNvPr>
          <p:cNvSpPr>
            <a:spLocks noChangeArrowheads="1"/>
          </p:cNvSpPr>
          <p:nvPr/>
        </p:nvSpPr>
        <p:spPr bwMode="auto">
          <a:xfrm>
            <a:off x="8382000" y="6096000"/>
            <a:ext cx="457200" cy="381000"/>
          </a:xfrm>
          <a:prstGeom prst="actionButtonHom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7667" name="Group 19"/>
          <p:cNvGrpSpPr>
            <a:grpSpLocks/>
          </p:cNvGrpSpPr>
          <p:nvPr/>
        </p:nvGrpSpPr>
        <p:grpSpPr bwMode="auto">
          <a:xfrm>
            <a:off x="609600" y="4267200"/>
            <a:ext cx="2133600" cy="1905000"/>
            <a:chOff x="384" y="2688"/>
            <a:chExt cx="1344" cy="1200"/>
          </a:xfrm>
        </p:grpSpPr>
        <p:sp>
          <p:nvSpPr>
            <p:cNvPr id="27663" name="AutoShape 15" descr="1animated11-thumb"/>
            <p:cNvSpPr>
              <a:spLocks noChangeArrowheads="1"/>
            </p:cNvSpPr>
            <p:nvPr/>
          </p:nvSpPr>
          <p:spPr bwMode="auto">
            <a:xfrm>
              <a:off x="384" y="2880"/>
              <a:ext cx="768" cy="624"/>
            </a:xfrm>
            <a:prstGeom prst="star8">
              <a:avLst>
                <a:gd name="adj" fmla="val 38250"/>
              </a:avLst>
            </a:prstGeom>
            <a:blipFill dpi="0" rotWithShape="1">
              <a:blip r:embed="rId5"/>
              <a:srcRect/>
              <a:stretch>
                <a:fillRect/>
              </a:stretch>
            </a:blipFill>
            <a:ln w="38100">
              <a:solidFill>
                <a:srgbClr val="FAC84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64" name="AutoShape 16" descr="1animated11-thumb"/>
            <p:cNvSpPr>
              <a:spLocks noChangeArrowheads="1"/>
            </p:cNvSpPr>
            <p:nvPr/>
          </p:nvSpPr>
          <p:spPr bwMode="auto">
            <a:xfrm>
              <a:off x="960" y="3120"/>
              <a:ext cx="768" cy="624"/>
            </a:xfrm>
            <a:prstGeom prst="star8">
              <a:avLst>
                <a:gd name="adj" fmla="val 38250"/>
              </a:avLst>
            </a:prstGeom>
            <a:blipFill dpi="0" rotWithShape="1">
              <a:blip r:embed="rId5"/>
              <a:srcRect/>
              <a:stretch>
                <a:fillRect/>
              </a:stretch>
            </a:blipFill>
            <a:ln w="38100">
              <a:solidFill>
                <a:srgbClr val="FAC84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65" name="AutoShape 17" descr="1animated11-thumb"/>
            <p:cNvSpPr>
              <a:spLocks noChangeArrowheads="1"/>
            </p:cNvSpPr>
            <p:nvPr/>
          </p:nvSpPr>
          <p:spPr bwMode="auto">
            <a:xfrm>
              <a:off x="624" y="3264"/>
              <a:ext cx="768" cy="624"/>
            </a:xfrm>
            <a:prstGeom prst="star8">
              <a:avLst>
                <a:gd name="adj" fmla="val 38250"/>
              </a:avLst>
            </a:prstGeom>
            <a:blipFill dpi="0" rotWithShape="1">
              <a:blip r:embed="rId5"/>
              <a:srcRect/>
              <a:stretch>
                <a:fillRect/>
              </a:stretch>
            </a:blipFill>
            <a:ln w="38100">
              <a:solidFill>
                <a:srgbClr val="FAC84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66" name="AutoShape 18" descr="1animated11-thumb"/>
            <p:cNvSpPr>
              <a:spLocks noChangeArrowheads="1"/>
            </p:cNvSpPr>
            <p:nvPr/>
          </p:nvSpPr>
          <p:spPr bwMode="auto">
            <a:xfrm>
              <a:off x="720" y="2688"/>
              <a:ext cx="768" cy="624"/>
            </a:xfrm>
            <a:prstGeom prst="star8">
              <a:avLst>
                <a:gd name="adj" fmla="val 38250"/>
              </a:avLst>
            </a:prstGeom>
            <a:blipFill dpi="0" rotWithShape="1">
              <a:blip r:embed="rId5"/>
              <a:srcRect/>
              <a:stretch>
                <a:fillRect/>
              </a:stretch>
            </a:blipFill>
            <a:ln w="38100">
              <a:solidFill>
                <a:srgbClr val="FAC84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elemente_utilizate_in_documentele_html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FF3300"/>
      </a:hlink>
      <a:folHlink>
        <a:srgbClr val="BC24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3300"/>
        </a:hlink>
        <a:folHlink>
          <a:srgbClr val="BC24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0elemente_utilizate_in_documentele_html</Template>
  <TotalTime>0</TotalTime>
  <Words>321</Words>
  <Application>Microsoft Office PowerPoint</Application>
  <PresentationFormat>On-screen Show (4:3)</PresentationFormat>
  <Paragraphs>68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Magneto</vt:lpstr>
      <vt:lpstr>Forte</vt:lpstr>
      <vt:lpstr>Broadway</vt:lpstr>
      <vt:lpstr>Monotype Corsiva</vt:lpstr>
      <vt:lpstr>0elemente_utilizate_in_documentele_html</vt:lpstr>
      <vt:lpstr>Elemente utilizate in documentele html</vt:lpstr>
      <vt:lpstr>Cuprinsul lectiei:</vt:lpstr>
      <vt:lpstr>Linii de delimitare</vt:lpstr>
      <vt:lpstr>Comentariul in documentul html</vt:lpstr>
      <vt:lpstr>Exemplu de comentariu</vt:lpstr>
      <vt:lpstr>Listele in documentul html</vt:lpstr>
      <vt:lpstr>Listele numerotate</vt:lpstr>
      <vt:lpstr>Exemple de liste numerotate</vt:lpstr>
      <vt:lpstr>Liste neordonate   (marcate)</vt:lpstr>
      <vt:lpstr>Exemple de liste nenumerotate</vt:lpstr>
      <vt:lpstr>Liste de definitii</vt:lpstr>
      <vt:lpstr>Exemplu de lista definita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Elemente utilizate in documentele html</dc:title>
  <dc:creator>romeo</dc:creator>
  <cp:lastModifiedBy>romeo</cp:lastModifiedBy>
  <cp:revision>1</cp:revision>
  <dcterms:created xsi:type="dcterms:W3CDTF">2008-11-26T19:33:17Z</dcterms:created>
  <dcterms:modified xsi:type="dcterms:W3CDTF">2008-11-26T19:33:51Z</dcterms:modified>
</cp:coreProperties>
</file>